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80808"/>
    <a:srgbClr val="800000"/>
    <a:srgbClr val="00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E8D4D-9D80-A804-B7AC-9181C396F7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A80F49-1D23-FAEB-13C8-9CA9B47018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F0AC7-342C-435C-26C0-DC040879E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35CB8-6EC8-DA7D-2052-23F6D605D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37BF7-E900-0AE2-932E-24D6E24D1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B03DD-C2BC-48AD-87DE-99D7AF141D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8381777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731EF-3661-93FD-4A4E-8C7C0FBAF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95AF62-ACC0-0989-8D86-DFF17801C9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3B93E-0DF0-7540-D02F-A23FFEFCE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1E81A-1A7C-83FE-E07C-A75A2988F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2541A-71AF-AF31-D925-22AD6E808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FB1CD-9910-4152-9B7F-5809C1FFAD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091810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88236A-56A3-BEDB-7427-97A729B0C6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38B29B-0235-94BD-F9C7-FF8159E527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E500A-73E4-404B-9941-105BC591C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D0631-99CE-454B-497C-4EF2D29A1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74634-3681-2351-7AF9-FF46D5DB2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195B1-7C18-4B32-A75B-48E102F667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3833895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FB631-26DF-5E5D-30C6-FA0C67057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12C93-E987-A480-4761-7AC0CF3248C0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3E0B37-FFA1-C818-3FE7-9B16BE0590FF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8AB57F-1F24-2533-3B1D-4863CB9A78E4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F203B09-35A8-B37F-52DA-7E5BFB93F0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CD549A6-14EC-4BC6-8C62-6FEBC1E6E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36EE62D-2AB6-1C7D-5C5A-49003BA1E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942DE8E-F127-4ED3-963A-B6D55A5FCC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0529733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AF35-147E-A04C-8E4D-465E997D1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B0084-FFA8-D191-0AA4-2D6F1ACE22A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5897F2-D754-7CDD-A897-2B6E69B5F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3883E3-A719-5169-B3E5-6125CAA4EB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A4943C-D86D-89ED-D8AF-4AE39A5F1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F3DB61-040F-4FFA-BEC3-FDE754C42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35D6881-FB7C-4E23-BB31-816A3C284C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221548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E309D-2A90-9F47-79FF-9F2D0E99C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BF938-0D9F-5140-E4E8-85835B36C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F2C72-F166-6A2A-662B-25E976CCC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DCC6C-F73A-5784-4F51-542D12626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65F69-84F9-044C-2A4E-C90D8E334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86C8D-258E-46B1-8114-2DF89AA440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9761885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CDEF8-DA22-A0F2-A8C8-2C7ADBB83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2B5C9-D805-8EE7-06E7-324888933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690C7-DCFF-041C-BF73-44B2FDC82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EF126-FCC1-FBBF-7D36-324DFECB6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7F8E3-9A57-18D5-71CD-63E73C409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ADF3D-255E-4F75-8A8A-C39F144A0E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471197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2C734-5E64-18D1-DF4E-238C6B870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8B86D-F5AA-2C51-1E0A-D8CCC65214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1ABE21-739F-3C86-2822-4E31E1F85B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99047-D960-72D8-E5C8-64A7F3F66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D5462-3E27-2D3C-3C94-B1B5589D4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2E72C-6F45-D9FB-8040-8F9A44035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EFAAE-0EDC-42AA-9976-B0E103CBAF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114594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74F6B-471E-CB89-9E36-BDBA0A173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38E3D-A5C5-E278-0B2E-B72610C14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A4DC2B-0758-9B01-729D-44C617DAE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BB2B20-C6D2-99BB-F9B4-09F3322C8E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09C50D-9AD7-BEE7-AAE1-1B31DE7F32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5A4690-6ACC-B32F-9FF3-580CF115E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2E06DD-F707-F31A-8969-DD0C71DDA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F9957-52FC-7E22-4B36-389C2D26D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564B4-562D-4E53-8C96-8E4FE754B3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2956576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6C856-673C-24D3-FC28-F304545DD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0AF3AA-F61E-F93A-5208-5F94C8976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C5D675-8C2A-F860-ED31-8B5EC4CF6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379B4-37B5-1501-73CE-783566C1F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D8B26-FB4E-4158-8BD9-FF06A399F3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498033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F8810F-3F4D-97B0-3A5B-3297B56D6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DD4A98-1272-B72A-635C-CBE25FF0C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4C9841-D479-298F-E55A-483F5430C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A74D4-AC85-43B7-8413-62317C8E9D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963517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C8143-6F3A-5DD5-ACE9-9DAED12A2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DA8A0-189D-0B26-01D8-44D681112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E6244B-7DB8-0DB3-E4B1-9A32EF99CF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94826D-2A5E-523A-05AA-F29AA0E97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F1A9AE-0149-59D4-7229-CD0FC68D1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8FFFA-FA91-FEDD-FD06-4084DF8CF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68323-84DF-4B4B-BDE1-EEBFC0F8BF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869271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406F6-5F28-0884-E35C-8A7EBC269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3B2952-81C8-3B07-BC16-146F1152E2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3DEEC0-477B-CC5D-6BD4-60828BF405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B9D6C-534F-491D-9205-5438EDA81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076B9B-20FC-67CD-43EF-72205CE84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EE6E1A-73A1-D070-6547-4E1BE1F5C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0BE7F-C537-4E9B-930C-9B90D2B539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4145272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00000"/>
            </a:gs>
            <a:gs pos="100000">
              <a:srgbClr val="080808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8FB1689-AF68-F6CC-5BB8-35428FA3FD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BA27569-27C4-D912-8503-3657FA636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CFE4CFF-D647-70B6-CD3F-682156B347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9A36A81-4D54-C935-1742-14D9D2E0E5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AC41708-6177-F4B7-1B84-771FD277D3C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9367C714-57B8-4111-90D7-60A349FB78D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AutoShape 7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68B9EF5C-BA49-7683-322D-1F84E72A2C6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867400"/>
            <a:ext cx="914400" cy="762000"/>
          </a:xfrm>
          <a:prstGeom prst="actionButtonHom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2" name="AutoShape 8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F7D6083-2891-054D-6D84-E8C63C1C002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772400" y="5943600"/>
            <a:ext cx="1066800" cy="685800"/>
          </a:xfrm>
          <a:prstGeom prst="actionButtonForwardNex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advClick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eorgia" panose="020405020504050203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eorgia" panose="020405020504050203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eorgia" panose="020405020504050203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eorgia" panose="020405020504050203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eorgia" panose="020405020504050203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eorgia" panose="020405020504050203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eorgia" panose="020405020504050203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eorgia" panose="020405020504050203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7" Type="http://schemas.openxmlformats.org/officeDocument/2006/relationships/image" Target="../media/image23.e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2.emf"/><Relationship Id="rId4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ppocampus.org/?course=1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hyperlink" Target="http://www.ltcconline.net/greenl/courses/106/ApproxOther/slopeFields.htm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6.emf"/><Relationship Id="rId12" Type="http://schemas.openxmlformats.org/officeDocument/2006/relationships/oleObject" Target="../embeddings/oleObject9.bin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emf"/><Relationship Id="rId5" Type="http://schemas.openxmlformats.org/officeDocument/2006/relationships/image" Target="../media/image5.e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2.e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17.emf"/><Relationship Id="rId2" Type="http://schemas.openxmlformats.org/officeDocument/2006/relationships/oleObject" Target="../embeddings/oleObject10.bin"/><Relationship Id="rId16" Type="http://schemas.openxmlformats.org/officeDocument/2006/relationships/oleObject" Target="../embeddings/oleObject17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4.emf"/><Relationship Id="rId5" Type="http://schemas.openxmlformats.org/officeDocument/2006/relationships/image" Target="../media/image11.emf"/><Relationship Id="rId15" Type="http://schemas.openxmlformats.org/officeDocument/2006/relationships/image" Target="../media/image16.e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3.emf"/><Relationship Id="rId1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7" Type="http://schemas.openxmlformats.org/officeDocument/2006/relationships/image" Target="../media/image20.e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FB8D604-87E8-45F8-AD2A-5F98F42F030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400"/>
              <a:t>AP Calculus AB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96CF268-7158-827C-00AC-D5E73422BD1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sz="3200"/>
              <a:t>Antiderivatives, </a:t>
            </a:r>
          </a:p>
          <a:p>
            <a:r>
              <a:rPr lang="en-US" altLang="en-US" sz="3200"/>
              <a:t>Differential Equations, </a:t>
            </a:r>
          </a:p>
          <a:p>
            <a:r>
              <a:rPr lang="en-US" altLang="en-US" sz="3200"/>
              <a:t>and Slope Fields</a:t>
            </a: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C185893-7DE5-7356-C1C6-864D85F085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Differential Equations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B88C5ED-1987-4E2C-F461-D16BED9D0C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Since we are only finding indefinite solutions, we must indicate the ambiguity of the constant.</a:t>
            </a:r>
          </a:p>
          <a:p>
            <a:r>
              <a:rPr lang="en-US" altLang="en-US"/>
              <a:t>Normally, this is done through using a letter to represent </a:t>
            </a:r>
            <a:r>
              <a:rPr lang="en-US" altLang="en-US" i="1"/>
              <a:t>any </a:t>
            </a:r>
            <a:r>
              <a:rPr lang="en-US" altLang="en-US"/>
              <a:t>constant.  Generally, we use C.</a:t>
            </a:r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5" name="Text Box 9">
            <a:extLst>
              <a:ext uri="{FF2B5EF4-FFF2-40B4-BE49-F238E27FC236}">
                <a16:creationId xmlns:a16="http://schemas.microsoft.com/office/drawing/2014/main" id="{69637E02-694E-8D8B-7E6C-B8FAA125E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9718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/>
              <a:t>Solution</a:t>
            </a: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1965A9C1-024B-3417-4907-A976703348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Differential Equations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A64B208-FEE4-8D1F-D3D3-F57A4D51D1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Solve 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graphicFrame>
        <p:nvGraphicFramePr>
          <p:cNvPr id="19460" name="Object 4">
            <a:extLst>
              <a:ext uri="{FF2B5EF4-FFF2-40B4-BE49-F238E27FC236}">
                <a16:creationId xmlns:a16="http://schemas.microsoft.com/office/drawing/2014/main" id="{058DAE84-6963-DC7E-4998-B2E1733354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1447800"/>
          <a:ext cx="601663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8600" imgH="393480" progId="Equation.DSMT4">
                  <p:embed/>
                </p:oleObj>
              </mc:Choice>
              <mc:Fallback>
                <p:oleObj name="Equation" r:id="rId2" imgW="22860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447800"/>
                        <a:ext cx="601663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>
            <a:extLst>
              <a:ext uri="{FF2B5EF4-FFF2-40B4-BE49-F238E27FC236}">
                <a16:creationId xmlns:a16="http://schemas.microsoft.com/office/drawing/2014/main" id="{A40E0B6F-388D-A58B-173F-D5B8D69FAF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7775" y="1743075"/>
          <a:ext cx="8350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7160" imgH="177480" progId="Equation.DSMT4">
                  <p:embed/>
                </p:oleObj>
              </mc:Choice>
              <mc:Fallback>
                <p:oleObj name="Equation" r:id="rId4" imgW="31716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7775" y="1743075"/>
                        <a:ext cx="83502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>
            <a:extLst>
              <a:ext uri="{FF2B5EF4-FFF2-40B4-BE49-F238E27FC236}">
                <a16:creationId xmlns:a16="http://schemas.microsoft.com/office/drawing/2014/main" id="{0BC91D7D-DD4F-FFE1-054B-6AFD2B8AD2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2743200"/>
          <a:ext cx="17716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72840" imgH="228600" progId="Equation.DSMT4">
                  <p:embed/>
                </p:oleObj>
              </mc:Choice>
              <mc:Fallback>
                <p:oleObj name="Equation" r:id="rId6" imgW="67284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743200"/>
                        <a:ext cx="177165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AutoShape 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493D2D8-FE17-4677-B0B8-3F22C2AA0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819400"/>
            <a:ext cx="1066800" cy="685800"/>
          </a:xfrm>
          <a:prstGeom prst="actionButtonBlank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A1EC4D6-50BB-25A8-C1B1-11455A9869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Slope Fields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78EC00D-DF61-ADB7-40AA-59FA1F9FEB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Consider the following:</a:t>
            </a:r>
          </a:p>
          <a:p>
            <a:pPr>
              <a:buFontTx/>
              <a:buNone/>
            </a:pPr>
            <a:r>
              <a:rPr lang="en-US" altLang="en-US"/>
              <a:t>	</a:t>
            </a:r>
            <a:r>
              <a:rPr lang="en-US" altLang="en-US">
                <a:hlinkClick r:id="rId2"/>
              </a:rPr>
              <a:t>HippoCampus</a:t>
            </a:r>
            <a:endParaRPr lang="en-US" altLang="en-US"/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88F22C2-514E-3EE2-2E07-AA7635F1D6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Slope Fields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D003F1B-07E8-FA81-9742-34CB015B7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</a:t>
            </a:r>
            <a:r>
              <a:rPr lang="en-US" altLang="en-US" i="1"/>
              <a:t>slope field</a:t>
            </a:r>
            <a:r>
              <a:rPr lang="en-US" altLang="en-US"/>
              <a:t> shows the general “flow” of a differential equation’s solution.</a:t>
            </a:r>
          </a:p>
          <a:p>
            <a:endParaRPr lang="en-US" altLang="en-US"/>
          </a:p>
          <a:p>
            <a:r>
              <a:rPr lang="en-US" altLang="en-US"/>
              <a:t>Often, slope fields are used in lieu of actually solving differential equations.</a:t>
            </a: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EA453AF-7C73-58F5-6A32-A7C3ED714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Slope Fields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A612C1A-2D4A-FAAC-633D-682CB26DF40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en-US" sz="2800"/>
              <a:t>To construct a slope field, start with a differential equation.  For simplicity’s sake we’ll use                          </a:t>
            </a:r>
            <a:r>
              <a:rPr lang="en-US" altLang="en-US" sz="2800">
                <a:hlinkClick r:id="rId2"/>
              </a:rPr>
              <a:t>Slope Fields</a:t>
            </a:r>
            <a:endParaRPr lang="en-US" altLang="en-US" sz="2800"/>
          </a:p>
          <a:p>
            <a:r>
              <a:rPr lang="en-US" altLang="en-US" sz="2800"/>
              <a:t>Rather than solving the differential equation, we’ll construct a slope field</a:t>
            </a:r>
          </a:p>
          <a:p>
            <a:r>
              <a:rPr lang="en-US" altLang="en-US" sz="2800"/>
              <a:t>Pick points in the coordinate plane</a:t>
            </a:r>
          </a:p>
          <a:p>
            <a:r>
              <a:rPr lang="en-US" altLang="en-US" sz="2800"/>
              <a:t>Plug in the x and y values</a:t>
            </a:r>
          </a:p>
          <a:p>
            <a:r>
              <a:rPr lang="en-US" altLang="en-US" sz="2800"/>
              <a:t>The result is the slope of the tangent line at that point</a:t>
            </a:r>
          </a:p>
        </p:txBody>
      </p:sp>
      <p:graphicFrame>
        <p:nvGraphicFramePr>
          <p:cNvPr id="22532" name="Object 4">
            <a:extLst>
              <a:ext uri="{FF2B5EF4-FFF2-40B4-BE49-F238E27FC236}">
                <a16:creationId xmlns:a16="http://schemas.microsoft.com/office/drawing/2014/main" id="{20929857-7D53-20EA-0105-47A962EBA994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1447800" y="2503488"/>
          <a:ext cx="197485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36560" imgH="203040" progId="Equation.DSMT4">
                  <p:embed/>
                </p:oleObj>
              </mc:Choice>
              <mc:Fallback>
                <p:oleObj name="Equation" r:id="rId3" imgW="73656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503488"/>
                        <a:ext cx="1974850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ACC046C-CB0A-B91D-4A0B-027FE3330D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Slope Fields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28B056B-9354-A4CB-1E57-9066471B1A6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en-US" altLang="en-US" sz="2800"/>
              <a:t>Notice that since there is no y in our equation, horizontal rows all contain parallel segments.  The same would be true for vertical columns if there were no x.</a:t>
            </a:r>
          </a:p>
          <a:p>
            <a:endParaRPr lang="en-US" altLang="en-US" sz="2800"/>
          </a:p>
          <a:p>
            <a:r>
              <a:rPr lang="en-US" altLang="en-US" sz="2800"/>
              <a:t>Construct a slope field for                     .</a:t>
            </a:r>
          </a:p>
        </p:txBody>
      </p:sp>
      <p:graphicFrame>
        <p:nvGraphicFramePr>
          <p:cNvPr id="24580" name="Object 4">
            <a:extLst>
              <a:ext uri="{FF2B5EF4-FFF2-40B4-BE49-F238E27FC236}">
                <a16:creationId xmlns:a16="http://schemas.microsoft.com/office/drawing/2014/main" id="{04F765A8-7EFB-44A0-D528-8D1E42237998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5122863" y="3678238"/>
          <a:ext cx="1658937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72840" imgH="393480" progId="Equation.DSMT4">
                  <p:embed/>
                </p:oleObj>
              </mc:Choice>
              <mc:Fallback>
                <p:oleObj name="Equation" r:id="rId2" imgW="67284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2863" y="3678238"/>
                        <a:ext cx="1658937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Text Box 16">
            <a:extLst>
              <a:ext uri="{FF2B5EF4-FFF2-40B4-BE49-F238E27FC236}">
                <a16:creationId xmlns:a16="http://schemas.microsoft.com/office/drawing/2014/main" id="{BE57339E-E4BD-2E6D-3FFD-26C960D8F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6670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/>
              <a:t>Solution</a:t>
            </a: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BBED4F6A-A42B-1222-DC2A-A12F6677DE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Review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E3F2B29-96EB-B057-4596-E693501CFA1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609600"/>
          </a:xfrm>
        </p:spPr>
        <p:txBody>
          <a:bodyPr/>
          <a:lstStyle/>
          <a:p>
            <a:r>
              <a:rPr lang="en-US" altLang="en-US" sz="2800"/>
              <a:t>Consider the equation</a:t>
            </a:r>
          </a:p>
        </p:txBody>
      </p:sp>
      <p:graphicFrame>
        <p:nvGraphicFramePr>
          <p:cNvPr id="3079" name="Object 7">
            <a:extLst>
              <a:ext uri="{FF2B5EF4-FFF2-40B4-BE49-F238E27FC236}">
                <a16:creationId xmlns:a16="http://schemas.microsoft.com/office/drawing/2014/main" id="{7B932BD5-EC73-AAC3-E2B3-B973797DEB85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4495800" y="1524000"/>
          <a:ext cx="116205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9040" imgH="228600" progId="Equation.DSMT4">
                  <p:embed/>
                </p:oleObj>
              </mc:Choice>
              <mc:Fallback>
                <p:oleObj name="Equation" r:id="rId2" imgW="41904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524000"/>
                        <a:ext cx="1162050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1">
            <a:extLst>
              <a:ext uri="{FF2B5EF4-FFF2-40B4-BE49-F238E27FC236}">
                <a16:creationId xmlns:a16="http://schemas.microsoft.com/office/drawing/2014/main" id="{ACB5A6D3-B389-1DD7-BB5E-1FBFD2F195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2590800"/>
          <a:ext cx="53498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3040" imgH="177480" progId="Equation.DSMT4">
                  <p:embed/>
                </p:oleObj>
              </mc:Choice>
              <mc:Fallback>
                <p:oleObj name="Equation" r:id="rId4" imgW="203040" imgH="177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590800"/>
                        <a:ext cx="534988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86" name="Group 14">
            <a:extLst>
              <a:ext uri="{FF2B5EF4-FFF2-40B4-BE49-F238E27FC236}">
                <a16:creationId xmlns:a16="http://schemas.microsoft.com/office/drawing/2014/main" id="{8AB9FA23-0E88-7B6E-F769-F57554BF7B0C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400300"/>
            <a:ext cx="2133600" cy="952500"/>
            <a:chOff x="384" y="1512"/>
            <a:chExt cx="1344" cy="600"/>
          </a:xfrm>
        </p:grpSpPr>
        <p:graphicFrame>
          <p:nvGraphicFramePr>
            <p:cNvPr id="3080" name="Object 8">
              <a:extLst>
                <a:ext uri="{FF2B5EF4-FFF2-40B4-BE49-F238E27FC236}">
                  <a16:creationId xmlns:a16="http://schemas.microsoft.com/office/drawing/2014/main" id="{C6CDC9E7-EDB0-2E6C-71A1-BCF3D848552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6" y="1512"/>
            <a:ext cx="522" cy="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342720" imgH="393480" progId="Equation.DSMT4">
                    <p:embed/>
                  </p:oleObj>
                </mc:Choice>
                <mc:Fallback>
                  <p:oleObj name="Equation" r:id="rId6" imgW="342720" imgH="39348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6" y="1512"/>
                          <a:ext cx="522" cy="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4" name="Rectangle 12">
              <a:extLst>
                <a:ext uri="{FF2B5EF4-FFF2-40B4-BE49-F238E27FC236}">
                  <a16:creationId xmlns:a16="http://schemas.microsoft.com/office/drawing/2014/main" id="{39ECCF36-B1FA-B25D-8CE1-B2CE8E1CE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632"/>
              <a:ext cx="86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bg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bg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bg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bg1"/>
                  </a:solidFill>
                  <a:latin typeface="Georgia" panose="02040502050405020303" pitchFamily="18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bg1"/>
                  </a:solidFill>
                  <a:latin typeface="Georgia" panose="02040502050405020303" pitchFamily="18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bg1"/>
                  </a:solidFill>
                  <a:latin typeface="Georgia" panose="02040502050405020303" pitchFamily="18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bg1"/>
                  </a:solidFill>
                  <a:latin typeface="Georgia" panose="02040502050405020303" pitchFamily="18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bg1"/>
                  </a:solidFill>
                  <a:latin typeface="Georgia" panose="02040502050405020303" pitchFamily="18" charset="0"/>
                </a:defRPr>
              </a:lvl9pPr>
            </a:lstStyle>
            <a:p>
              <a:r>
                <a:rPr lang="en-US" altLang="en-US" b="0"/>
                <a:t>Find</a:t>
              </a:r>
            </a:p>
            <a:p>
              <a:endParaRPr lang="en-US" altLang="en-US" b="0"/>
            </a:p>
            <a:p>
              <a:endParaRPr lang="en-US" altLang="en-US" b="0"/>
            </a:p>
          </p:txBody>
        </p:sp>
      </p:grpSp>
      <p:sp>
        <p:nvSpPr>
          <p:cNvPr id="3087" name="AutoShape 1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424FB78-74C5-14BB-9668-D03E4F70D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590800"/>
            <a:ext cx="1066800" cy="685800"/>
          </a:xfrm>
          <a:prstGeom prst="actionButtonBlank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5"/>
                  </p:tgtEl>
                </p:cond>
              </p:nextCondLst>
            </p:seq>
          </p:childTnLst>
        </p:cTn>
      </p:par>
    </p:tnLst>
    <p:bldLst>
      <p:bldP spid="30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09BACD1-DB34-B4F3-404C-0FB10FC6E0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Antiderivatives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7D20D12-A87E-FEB3-146D-32992EE6D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762000"/>
          </a:xfrm>
        </p:spPr>
        <p:txBody>
          <a:bodyPr/>
          <a:lstStyle/>
          <a:p>
            <a:r>
              <a:rPr lang="en-US" altLang="en-US"/>
              <a:t>What is an inverse operation?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2A14433-865D-A363-CDF2-BAD3F477F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4384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9pPr>
          </a:lstStyle>
          <a:p>
            <a:r>
              <a:rPr lang="en-US" altLang="en-US" b="0"/>
              <a:t>Examples include:</a:t>
            </a:r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5D87159-7E9D-6CF2-3BEA-2F5E2090E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1242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en-US" b="0"/>
              <a:t>Addition and subtraction</a:t>
            </a:r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70770EDF-5066-1C1A-D76F-FD454B257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6576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en-US" b="0"/>
              <a:t>Multiplication and division</a:t>
            </a:r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057E36D2-536B-794C-7863-EC27250D9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1910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en-US" b="0"/>
              <a:t>Exponents and logarithms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0"/>
                  </p:tgtEl>
                </p:cond>
              </p:nextCondLst>
            </p:seq>
          </p:childTnLst>
        </p:cTn>
      </p:par>
    </p:tnLst>
    <p:bldLst>
      <p:bldP spid="6150" grpId="0"/>
      <p:bldP spid="6151" grpId="0"/>
      <p:bldP spid="6152" grpId="0"/>
      <p:bldP spid="61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EB3BD40-CB6F-A45D-C8C7-E62701C18A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Antiderivatives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E624615-E602-C80A-C692-A1FDDEB1B2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762000"/>
          </a:xfrm>
        </p:spPr>
        <p:txBody>
          <a:bodyPr/>
          <a:lstStyle/>
          <a:p>
            <a:r>
              <a:rPr lang="en-US" altLang="en-US"/>
              <a:t>Differentiation also has an inverse…</a:t>
            </a:r>
            <a:endParaRPr lang="en-US" altLang="en-US" sz="7200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5629EE37-B02B-E249-59E3-80A2FE2DC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4290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/>
              <a:t>antidefferentiation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1"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33B0060-0F52-52D6-8210-A621A46B39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Antiderivatives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F0ABE57-0A79-A60E-E8F3-84B41361601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2057400"/>
          </a:xfrm>
        </p:spPr>
        <p:txBody>
          <a:bodyPr/>
          <a:lstStyle/>
          <a:p>
            <a:r>
              <a:rPr lang="en-US" altLang="en-US" sz="2800"/>
              <a:t>Consider the function       whose derivative is given by                .</a:t>
            </a:r>
          </a:p>
          <a:p>
            <a:pPr>
              <a:buFontTx/>
              <a:buNone/>
            </a:pPr>
            <a:endParaRPr lang="en-US" altLang="en-US" sz="2800"/>
          </a:p>
          <a:p>
            <a:r>
              <a:rPr lang="en-US" altLang="en-US" sz="2800"/>
              <a:t>What is            ?</a:t>
            </a:r>
          </a:p>
          <a:p>
            <a:endParaRPr lang="en-US" altLang="en-US" sz="2800"/>
          </a:p>
          <a:p>
            <a:endParaRPr lang="en-US" altLang="en-US" sz="2800"/>
          </a:p>
        </p:txBody>
      </p:sp>
      <p:graphicFrame>
        <p:nvGraphicFramePr>
          <p:cNvPr id="8196" name="Object 4">
            <a:extLst>
              <a:ext uri="{FF2B5EF4-FFF2-40B4-BE49-F238E27FC236}">
                <a16:creationId xmlns:a16="http://schemas.microsoft.com/office/drawing/2014/main" id="{A6051E19-1BF2-D2A9-65C2-D7FEA4E017DA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4343400" y="1555750"/>
          <a:ext cx="5016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4880" imgH="164880" progId="Equation.DSMT4">
                  <p:embed/>
                </p:oleObj>
              </mc:Choice>
              <mc:Fallback>
                <p:oleObj name="Equation" r:id="rId2" imgW="164880" imgH="164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555750"/>
                        <a:ext cx="50165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>
            <a:extLst>
              <a:ext uri="{FF2B5EF4-FFF2-40B4-BE49-F238E27FC236}">
                <a16:creationId xmlns:a16="http://schemas.microsoft.com/office/drawing/2014/main" id="{F376C35C-D01F-B720-8BFE-E5DCC20A463E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1295400" y="2038350"/>
          <a:ext cx="14160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85800" imgH="228600" progId="Equation.DSMT4">
                  <p:embed/>
                </p:oleObj>
              </mc:Choice>
              <mc:Fallback>
                <p:oleObj name="Equation" r:id="rId4" imgW="6858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038350"/>
                        <a:ext cx="141605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>
            <a:extLst>
              <a:ext uri="{FF2B5EF4-FFF2-40B4-BE49-F238E27FC236}">
                <a16:creationId xmlns:a16="http://schemas.microsoft.com/office/drawing/2014/main" id="{E046C434-2DAF-E84D-018C-0183EDADF5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84400" y="2971800"/>
          <a:ext cx="93980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0120" imgH="215640" progId="Equation.DSMT4">
                  <p:embed/>
                </p:oleObj>
              </mc:Choice>
              <mc:Fallback>
                <p:oleObj name="Equation" r:id="rId6" imgW="330120" imgH="215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0" y="2971800"/>
                        <a:ext cx="939800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10">
            <a:extLst>
              <a:ext uri="{FF2B5EF4-FFF2-40B4-BE49-F238E27FC236}">
                <a16:creationId xmlns:a16="http://schemas.microsoft.com/office/drawing/2014/main" id="{8326D862-5882-C32B-2EA1-48B00837B2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4033838"/>
          <a:ext cx="9398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30120" imgH="215640" progId="Equation.DSMT4">
                  <p:embed/>
                </p:oleObj>
              </mc:Choice>
              <mc:Fallback>
                <p:oleObj name="Equation" r:id="rId8" imgW="330120" imgH="215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033838"/>
                        <a:ext cx="939800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11">
            <a:extLst>
              <a:ext uri="{FF2B5EF4-FFF2-40B4-BE49-F238E27FC236}">
                <a16:creationId xmlns:a16="http://schemas.microsoft.com/office/drawing/2014/main" id="{5B9D7A85-2B78-9D6F-63A6-30181458E5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62800" y="3957638"/>
          <a:ext cx="9398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30120" imgH="215640" progId="Equation.DSMT4">
                  <p:embed/>
                </p:oleObj>
              </mc:Choice>
              <mc:Fallback>
                <p:oleObj name="Equation" r:id="rId10" imgW="330120" imgH="2156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957638"/>
                        <a:ext cx="939800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5" name="Text Box 13">
            <a:extLst>
              <a:ext uri="{FF2B5EF4-FFF2-40B4-BE49-F238E27FC236}">
                <a16:creationId xmlns:a16="http://schemas.microsoft.com/office/drawing/2014/main" id="{0D2688DA-3DFF-BF0B-776A-75CD2FFE9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9718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/>
              <a:t>Solution</a:t>
            </a:r>
          </a:p>
        </p:txBody>
      </p:sp>
      <p:sp>
        <p:nvSpPr>
          <p:cNvPr id="8204" name="AutoShape 1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3CCB440-1C11-798D-26C4-403288CA2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819400"/>
            <a:ext cx="1066800" cy="685800"/>
          </a:xfrm>
          <a:prstGeom prst="actionButtonBlank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6" name="Rectangle 14">
            <a:extLst>
              <a:ext uri="{FF2B5EF4-FFF2-40B4-BE49-F238E27FC236}">
                <a16:creationId xmlns:a16="http://schemas.microsoft.com/office/drawing/2014/main" id="{9B4AF181-D311-4E55-92E9-7820FCFD1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3" y="4052888"/>
            <a:ext cx="76914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en-US" sz="2800" b="0">
                <a:solidFill>
                  <a:schemeClr val="bg1"/>
                </a:solidFill>
                <a:latin typeface="Georgia" panose="02040502050405020303" pitchFamily="18" charset="0"/>
              </a:rPr>
              <a:t>  We say that           is an antiderivative of           .</a:t>
            </a:r>
          </a:p>
        </p:txBody>
      </p:sp>
      <p:graphicFrame>
        <p:nvGraphicFramePr>
          <p:cNvPr id="8207" name="Object 15">
            <a:extLst>
              <a:ext uri="{FF2B5EF4-FFF2-40B4-BE49-F238E27FC236}">
                <a16:creationId xmlns:a16="http://schemas.microsoft.com/office/drawing/2014/main" id="{F2A42FFC-8EC6-675D-8A1D-77A06E837E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67113" y="2917825"/>
          <a:ext cx="184308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47640" imgH="253800" progId="Equation.DSMT4">
                  <p:embed/>
                </p:oleObj>
              </mc:Choice>
              <mc:Fallback>
                <p:oleObj name="Equation" r:id="rId12" imgW="647640" imgH="253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7113" y="2917825"/>
                        <a:ext cx="1843087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7"/>
                  </p:tgtEl>
                </p:cond>
              </p:nextCondLst>
            </p:seq>
          </p:childTnLst>
        </p:cTn>
      </p:par>
    </p:tnLst>
    <p:bldLst>
      <p:bldP spid="82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2E750E5-97E2-4341-BAC5-AD754E45FA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Antiderivatives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3F69C15-A396-61F9-87B7-86E84788216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Notice that we say            is </a:t>
            </a:r>
            <a:r>
              <a:rPr lang="en-US" altLang="en-US" sz="2800" i="1"/>
              <a:t>an</a:t>
            </a:r>
            <a:r>
              <a:rPr lang="en-US" altLang="en-US" sz="2800"/>
              <a:t> antiderivative and not </a:t>
            </a:r>
            <a:r>
              <a:rPr lang="en-US" altLang="en-US" sz="2800" i="1"/>
              <a:t>the </a:t>
            </a:r>
            <a:r>
              <a:rPr lang="en-US" altLang="en-US" sz="2800"/>
              <a:t>antiderivative.  Why?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Since            is an antiderivative of          , we can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say that                           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If                             and                             , find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              and           .</a:t>
            </a:r>
          </a:p>
        </p:txBody>
      </p:sp>
      <p:graphicFrame>
        <p:nvGraphicFramePr>
          <p:cNvPr id="11268" name="Object 4">
            <a:extLst>
              <a:ext uri="{FF2B5EF4-FFF2-40B4-BE49-F238E27FC236}">
                <a16:creationId xmlns:a16="http://schemas.microsoft.com/office/drawing/2014/main" id="{D116B92D-248A-1844-B13A-98161F23536B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3759200" y="1524000"/>
          <a:ext cx="9652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120" imgH="215640" progId="Equation.DSMT4">
                  <p:embed/>
                </p:oleObj>
              </mc:Choice>
              <mc:Fallback>
                <p:oleObj name="Equation" r:id="rId2" imgW="330120" imgH="215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9200" y="1524000"/>
                        <a:ext cx="965200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6">
            <a:extLst>
              <a:ext uri="{FF2B5EF4-FFF2-40B4-BE49-F238E27FC236}">
                <a16:creationId xmlns:a16="http://schemas.microsoft.com/office/drawing/2014/main" id="{C6A8572D-CD4A-E98E-E0DA-8CC68328F0A5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1778000" y="2819400"/>
          <a:ext cx="9652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0120" imgH="215640" progId="Equation.DSMT4">
                  <p:embed/>
                </p:oleObj>
              </mc:Choice>
              <mc:Fallback>
                <p:oleObj name="Equation" r:id="rId4" imgW="330120" imgH="215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2819400"/>
                        <a:ext cx="965200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8">
            <a:extLst>
              <a:ext uri="{FF2B5EF4-FFF2-40B4-BE49-F238E27FC236}">
                <a16:creationId xmlns:a16="http://schemas.microsoft.com/office/drawing/2014/main" id="{9CFEACC0-850F-F3EA-0997-1D3DCAD5B3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72200" y="2814638"/>
          <a:ext cx="9398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0120" imgH="215640" progId="Equation.DSMT4">
                  <p:embed/>
                </p:oleObj>
              </mc:Choice>
              <mc:Fallback>
                <p:oleObj name="Equation" r:id="rId6" imgW="330120" imgH="215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814638"/>
                        <a:ext cx="939800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9">
            <a:extLst>
              <a:ext uri="{FF2B5EF4-FFF2-40B4-BE49-F238E27FC236}">
                <a16:creationId xmlns:a16="http://schemas.microsoft.com/office/drawing/2014/main" id="{57BCD6F8-7879-6113-D061-6DF1F795CC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1538" y="3348038"/>
          <a:ext cx="2278062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99920" imgH="215640" progId="Equation.DSMT4">
                  <p:embed/>
                </p:oleObj>
              </mc:Choice>
              <mc:Fallback>
                <p:oleObj name="Equation" r:id="rId8" imgW="799920" imgH="215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38" y="3348038"/>
                        <a:ext cx="2278062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4" name="Object 10">
            <a:extLst>
              <a:ext uri="{FF2B5EF4-FFF2-40B4-BE49-F238E27FC236}">
                <a16:creationId xmlns:a16="http://schemas.microsoft.com/office/drawing/2014/main" id="{861F118D-61F4-8E04-AA46-92CFC6D6279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4225925"/>
          <a:ext cx="23495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25480" imgH="228600" progId="Equation.DSMT4">
                  <p:embed/>
                </p:oleObj>
              </mc:Choice>
              <mc:Fallback>
                <p:oleObj name="Equation" r:id="rId10" imgW="82548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225925"/>
                        <a:ext cx="2349500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5" name="Object 11">
            <a:extLst>
              <a:ext uri="{FF2B5EF4-FFF2-40B4-BE49-F238E27FC236}">
                <a16:creationId xmlns:a16="http://schemas.microsoft.com/office/drawing/2014/main" id="{C44F5E02-A4AB-9AE2-BB4A-6FD92454C5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43400" y="4191000"/>
          <a:ext cx="245745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63280" imgH="228600" progId="Equation.DSMT4">
                  <p:embed/>
                </p:oleObj>
              </mc:Choice>
              <mc:Fallback>
                <p:oleObj name="Equation" r:id="rId12" imgW="86328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191000"/>
                        <a:ext cx="2457450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6" name="Object 12">
            <a:extLst>
              <a:ext uri="{FF2B5EF4-FFF2-40B4-BE49-F238E27FC236}">
                <a16:creationId xmlns:a16="http://schemas.microsoft.com/office/drawing/2014/main" id="{B4CF1363-A49B-7039-CE02-FFC6914635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5100638"/>
          <a:ext cx="903288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17160" imgH="215640" progId="Equation.DSMT4">
                  <p:embed/>
                </p:oleObj>
              </mc:Choice>
              <mc:Fallback>
                <p:oleObj name="Equation" r:id="rId14" imgW="317160" imgH="2156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100638"/>
                        <a:ext cx="903288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7" name="Object 13">
            <a:extLst>
              <a:ext uri="{FF2B5EF4-FFF2-40B4-BE49-F238E27FC236}">
                <a16:creationId xmlns:a16="http://schemas.microsoft.com/office/drawing/2014/main" id="{1E44AC76-92B0-5F0B-11B3-A1CA85A819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5181600"/>
          <a:ext cx="83185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91960" imgH="215640" progId="Equation.DSMT4">
                  <p:embed/>
                </p:oleObj>
              </mc:Choice>
              <mc:Fallback>
                <p:oleObj name="Equation" r:id="rId16" imgW="291960" imgH="2156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181600"/>
                        <a:ext cx="831850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0DAB140-2BA0-D508-30D4-DCA8C327BF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Differential Equations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E7BEB5C-AAD2-EB63-4D71-00A7364E420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en-US" altLang="en-US" sz="2800"/>
              <a:t>Recall the earlier equation               .</a:t>
            </a:r>
          </a:p>
          <a:p>
            <a:endParaRPr lang="en-US" altLang="en-US" sz="2800"/>
          </a:p>
          <a:p>
            <a:r>
              <a:rPr lang="en-US" altLang="en-US" sz="2800"/>
              <a:t>This is called a </a:t>
            </a:r>
            <a:r>
              <a:rPr lang="en-US" altLang="en-US" sz="2800" i="1"/>
              <a:t>differential equation</a:t>
            </a:r>
            <a:r>
              <a:rPr lang="en-US" altLang="en-US" sz="2800"/>
              <a:t> and could also be written as                     .</a:t>
            </a:r>
          </a:p>
          <a:p>
            <a:endParaRPr lang="en-US" altLang="en-US" sz="2800"/>
          </a:p>
          <a:p>
            <a:r>
              <a:rPr lang="en-US" altLang="en-US" sz="2800"/>
              <a:t>We can think of solving a differential equation as being similar to solving any other equation.</a:t>
            </a:r>
          </a:p>
        </p:txBody>
      </p:sp>
      <p:graphicFrame>
        <p:nvGraphicFramePr>
          <p:cNvPr id="14340" name="Object 4">
            <a:extLst>
              <a:ext uri="{FF2B5EF4-FFF2-40B4-BE49-F238E27FC236}">
                <a16:creationId xmlns:a16="http://schemas.microsoft.com/office/drawing/2014/main" id="{E76D8311-5C26-3F3E-EC94-1145EEB090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1371600"/>
          <a:ext cx="601663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8600" imgH="393480" progId="Equation.DSMT4">
                  <p:embed/>
                </p:oleObj>
              </mc:Choice>
              <mc:Fallback>
                <p:oleObj name="Equation" r:id="rId2" imgW="22860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371600"/>
                        <a:ext cx="601663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>
            <a:extLst>
              <a:ext uri="{FF2B5EF4-FFF2-40B4-BE49-F238E27FC236}">
                <a16:creationId xmlns:a16="http://schemas.microsoft.com/office/drawing/2014/main" id="{9E56A926-6845-7E07-6C8A-DF27E1ED5A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41975" y="1666875"/>
          <a:ext cx="8350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7160" imgH="177480" progId="Equation.DSMT4">
                  <p:embed/>
                </p:oleObj>
              </mc:Choice>
              <mc:Fallback>
                <p:oleObj name="Equation" r:id="rId4" imgW="31716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1975" y="1666875"/>
                        <a:ext cx="83502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>
            <a:extLst>
              <a:ext uri="{FF2B5EF4-FFF2-40B4-BE49-F238E27FC236}">
                <a16:creationId xmlns:a16="http://schemas.microsoft.com/office/drawing/2014/main" id="{5C7116D3-3F9B-F72C-921E-548052204880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3657600" y="3048000"/>
          <a:ext cx="175260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47640" imgH="203040" progId="Equation.DSMT4">
                  <p:embed/>
                </p:oleObj>
              </mc:Choice>
              <mc:Fallback>
                <p:oleObj name="Equation" r:id="rId6" imgW="64764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048000"/>
                        <a:ext cx="1752600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DE9985B-FA0E-DA06-CB79-9E06188D04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Differential Equations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A05A596-8FD8-B507-CF76-EAD79E8ABE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r>
              <a:rPr lang="en-US" altLang="en-US"/>
              <a:t>Trying to find y as a function of x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5864E8BE-42AE-C7CE-63A5-2C70758E2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6670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9pPr>
          </a:lstStyle>
          <a:p>
            <a:r>
              <a:rPr lang="en-US" altLang="en-US" b="0"/>
              <a:t>Can only find </a:t>
            </a:r>
            <a:r>
              <a:rPr lang="en-US" altLang="en-US" b="0" i="1"/>
              <a:t>indefinite </a:t>
            </a:r>
            <a:r>
              <a:rPr lang="en-US" altLang="en-US" b="0"/>
              <a:t>solutions</a:t>
            </a: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224F828-DE38-A6FD-482A-D69F17B499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Differential Equations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C197AC0-6E73-45A9-1E7F-32B99E699C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r>
              <a:rPr lang="en-US" altLang="en-US"/>
              <a:t>There are two basic steps to follow: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26770C66-4BC0-8984-9975-1D8DBB528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4384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b="0"/>
              <a:t>1.  Isolate the differential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72CCCB8E-ECB4-7FBF-B7DE-ABE0E2DDB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2766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990600" indent="-53340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marL="1371600" indent="-4572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9pPr>
          </a:lstStyle>
          <a:p>
            <a:pPr>
              <a:buFontTx/>
              <a:buAutoNum type="arabicPeriod" startAt="2"/>
            </a:pPr>
            <a:r>
              <a:rPr lang="en-US" altLang="en-US" b="0"/>
              <a:t>Invert both sides…in other words, find</a:t>
            </a:r>
          </a:p>
          <a:p>
            <a:pPr>
              <a:buFontTx/>
              <a:buNone/>
            </a:pPr>
            <a:r>
              <a:rPr lang="en-US" altLang="en-US" b="0"/>
              <a:t>      the antiderivative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1"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362</Words>
  <Application>Microsoft Office PowerPoint</Application>
  <PresentationFormat>On-screen Show (4:3)</PresentationFormat>
  <Paragraphs>70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Georgia</vt:lpstr>
      <vt:lpstr>Wingdings</vt:lpstr>
      <vt:lpstr>Default Design</vt:lpstr>
      <vt:lpstr>MathType 6.0 Equation</vt:lpstr>
      <vt:lpstr>AP Calculus AB</vt:lpstr>
      <vt:lpstr>Review</vt:lpstr>
      <vt:lpstr>Antiderivatives</vt:lpstr>
      <vt:lpstr>Antiderivatives</vt:lpstr>
      <vt:lpstr>Antiderivatives</vt:lpstr>
      <vt:lpstr>Antiderivatives</vt:lpstr>
      <vt:lpstr>Differential Equations</vt:lpstr>
      <vt:lpstr>Differential Equations</vt:lpstr>
      <vt:lpstr>Differential Equations</vt:lpstr>
      <vt:lpstr>Differential Equations</vt:lpstr>
      <vt:lpstr>Differential Equations</vt:lpstr>
      <vt:lpstr>Slope Fields</vt:lpstr>
      <vt:lpstr>Slope Fields</vt:lpstr>
      <vt:lpstr>Slope Fields</vt:lpstr>
      <vt:lpstr>Slope Fields</vt:lpstr>
    </vt:vector>
  </TitlesOfParts>
  <Company>EBRPSS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Calculus AB</dc:title>
  <dc:creator>EBRPSS</dc:creator>
  <cp:lastModifiedBy>Nayan GRIFFITHS</cp:lastModifiedBy>
  <cp:revision>18</cp:revision>
  <dcterms:created xsi:type="dcterms:W3CDTF">2008-01-04T15:59:17Z</dcterms:created>
  <dcterms:modified xsi:type="dcterms:W3CDTF">2023-03-24T13:29:41Z</dcterms:modified>
</cp:coreProperties>
</file>